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2"/>
  </p:notesMasterIdLst>
  <p:sldIdLst>
    <p:sldId id="256" r:id="rId2"/>
    <p:sldId id="264" r:id="rId3"/>
    <p:sldId id="263" r:id="rId4"/>
    <p:sldId id="257" r:id="rId5"/>
    <p:sldId id="258" r:id="rId6"/>
    <p:sldId id="265" r:id="rId7"/>
    <p:sldId id="266" r:id="rId8"/>
    <p:sldId id="260" r:id="rId9"/>
    <p:sldId id="261" r:id="rId10"/>
    <p:sldId id="262" r:id="rId11"/>
  </p:sldIdLst>
  <p:sldSz cx="9906000" cy="6858000" type="A4"/>
  <p:notesSz cx="6858000" cy="9144000"/>
  <p:embeddedFontLst>
    <p:embeddedFont>
      <p:font typeface="HY헤드라인M" panose="02030600000101010101" pitchFamily="18" charset="-127"/>
      <p:regular r:id="rId13"/>
    </p:embeddedFont>
    <p:embeddedFont>
      <p:font typeface="KoPubWorld돋움체 Bold" panose="020B0600000101010101" charset="-127"/>
      <p:bold r:id="rId14"/>
    </p:embeddedFont>
    <p:embeddedFont>
      <p:font typeface="KoPubWorld돋움체 Light" panose="020B0600000101010101" charset="-127"/>
      <p:regular r:id="rId15"/>
    </p:embeddedFont>
    <p:embeddedFont>
      <p:font typeface="맑은 고딕" panose="020B0503020000020004" pitchFamily="50" charset="-127"/>
      <p:regular r:id="rId16"/>
      <p:bold r:id="rId1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CCDD"/>
    <a:srgbClr val="2134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9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40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A3DCE9-29B6-4EFB-A4D3-176245F4832A}" type="datetimeFigureOut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0CC80-9770-4C35-885D-9D7E0952DB6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378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358479-6FAE-2D02-00F9-B165CA1B60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86BB989-6B92-F978-D3B1-3F8CCBD45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A502EF2-A71C-25AD-9B82-EA2DD36FD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216C75-AE60-437B-A13A-DC0283AE0901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B254CD-85B8-7C2C-1C2A-6F0487DA9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3092870-81E7-3D99-6862-7E32AD1C7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79570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9AE5859-A764-5D4D-3EDA-E8304E26C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7BB1B9E-EEA8-B2E7-EDAF-9FF1D6F8AF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FF1CAD3-E236-E201-536C-5CF821281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55EAF3-D799-4570-B9F2-04DEC7D453AD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8303784-21FA-CC80-2EA0-577479D01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99FC7AC-EAE6-D61C-7348-2EBAEA4C6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9252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E57EA97-9021-3430-23C8-99B30B6F5E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C4A21E5-62BE-5089-DF26-9B0D762F9F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DDA2512-E748-C9D9-63CB-B41DF1212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DB796C-B78F-4B82-95CE-78E624DF6D4E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AB4EC50-DDE2-0C2A-A352-54535582E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163D587-B935-CF3E-B288-8C59D0B7A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6321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C4D1960E-6161-2738-BCD8-C656C875435E}"/>
              </a:ext>
            </a:extLst>
          </p:cNvPr>
          <p:cNvSpPr/>
          <p:nvPr userDrawn="1"/>
        </p:nvSpPr>
        <p:spPr>
          <a:xfrm>
            <a:off x="1" y="0"/>
            <a:ext cx="9906000" cy="1814285"/>
          </a:xfrm>
          <a:prstGeom prst="rect">
            <a:avLst/>
          </a:prstGeom>
          <a:solidFill>
            <a:srgbClr val="2134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3F64B87-47F8-A142-2CA4-559292997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1124" y="0"/>
            <a:ext cx="8543925" cy="957943"/>
          </a:xfrm>
        </p:spPr>
        <p:txBody>
          <a:bodyPr>
            <a:normAutofit/>
          </a:bodyPr>
          <a:lstStyle>
            <a:lvl1pPr algn="ctr">
              <a:defRPr sz="280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0299A83-C8AC-742C-020D-95C466632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47304-2B66-44A1-A306-869F2EFC5103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C473EC7-040D-B104-6E23-88675B043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50A72A-78D5-2512-8B78-C82F131B46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21348C"/>
                </a:solidFill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defRPr>
            </a:lvl1pPr>
          </a:lstStyle>
          <a:p>
            <a:fld id="{B9BDA886-15F9-432E-B6B9-CDA0E4BBD1D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BDBDA5CC-F59F-D71E-6EA6-1B93EA377F49}"/>
              </a:ext>
            </a:extLst>
          </p:cNvPr>
          <p:cNvSpPr/>
          <p:nvPr userDrawn="1"/>
        </p:nvSpPr>
        <p:spPr>
          <a:xfrm>
            <a:off x="695549" y="812800"/>
            <a:ext cx="8543924" cy="5364162"/>
          </a:xfrm>
          <a:prstGeom prst="roundRect">
            <a:avLst>
              <a:gd name="adj" fmla="val 9680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83E3F09-7353-C731-080E-24267DB42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813" y="1137332"/>
            <a:ext cx="7897474" cy="4769983"/>
          </a:xfrm>
        </p:spPr>
        <p:txBody>
          <a:bodyPr/>
          <a:lstStyle>
            <a:lvl1pPr>
              <a:defRPr>
                <a:latin typeface="+mn-ea"/>
                <a:ea typeface="+mn-ea"/>
                <a:cs typeface="KoPubWorld돋움체 Bold" panose="00000800000000000000" pitchFamily="2" charset="-127"/>
              </a:defRPr>
            </a:lvl1pPr>
            <a:lvl2pPr>
              <a:defRPr>
                <a:latin typeface="+mn-ea"/>
                <a:ea typeface="+mn-ea"/>
                <a:cs typeface="KoPubWorld돋움체 Light" panose="00000300000000000000" pitchFamily="2" charset="-127"/>
              </a:defRPr>
            </a:lvl2pPr>
            <a:lvl3pPr>
              <a:defRPr>
                <a:latin typeface="+mn-ea"/>
                <a:ea typeface="+mn-ea"/>
                <a:cs typeface="KoPubWorld돋움체 Light" panose="00000300000000000000" pitchFamily="2" charset="-127"/>
              </a:defRPr>
            </a:lvl3pPr>
            <a:lvl4pPr>
              <a:defRPr>
                <a:latin typeface="+mn-ea"/>
                <a:ea typeface="+mn-ea"/>
                <a:cs typeface="KoPubWorld돋움체 Light" panose="00000300000000000000" pitchFamily="2" charset="-127"/>
              </a:defRPr>
            </a:lvl4pPr>
            <a:lvl5pPr>
              <a:defRPr>
                <a:latin typeface="+mn-ea"/>
                <a:ea typeface="+mn-ea"/>
                <a:cs typeface="KoPubWorld돋움체 Bold" panose="00000800000000000000" pitchFamily="2" charset="-127"/>
              </a:defRPr>
            </a:lvl5pPr>
          </a:lstStyle>
          <a:p>
            <a:pPr lvl="0"/>
            <a:r>
              <a:rPr lang="ko-KR" altLang="en-US" dirty="0"/>
              <a:t>마스터 텍스트 스타일을 편집하려면 클릭</a:t>
            </a:r>
          </a:p>
          <a:p>
            <a:pPr lvl="1"/>
            <a:r>
              <a:rPr lang="ko-KR" altLang="en-US" dirty="0"/>
              <a:t>두 번째 수준</a:t>
            </a:r>
          </a:p>
          <a:p>
            <a:pPr lvl="2"/>
            <a:r>
              <a:rPr lang="ko-KR" altLang="en-US" dirty="0"/>
              <a:t>세 번째 수준</a:t>
            </a:r>
          </a:p>
          <a:p>
            <a:pPr lvl="3"/>
            <a:r>
              <a:rPr lang="ko-KR" altLang="en-US" dirty="0"/>
              <a:t>네 번째 수준</a:t>
            </a:r>
          </a:p>
          <a:p>
            <a:pPr lvl="4"/>
            <a:r>
              <a:rPr lang="ko-KR" altLang="en-US" dirty="0"/>
              <a:t>다섯 번째 수준</a:t>
            </a:r>
          </a:p>
        </p:txBody>
      </p:sp>
    </p:spTree>
    <p:extLst>
      <p:ext uri="{BB962C8B-B14F-4D97-AF65-F5344CB8AC3E}">
        <p14:creationId xmlns:p14="http://schemas.microsoft.com/office/powerpoint/2010/main" val="1104850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6FAB2C7-909A-3867-C1A0-D2F4B72FC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CE9DBFC-0B17-A09D-0B6A-33E818E3B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82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82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82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CF52083-8CCA-C489-20AC-F13A0875A6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86099-FFEB-4585-BADD-C4053787296B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9790935-804A-8761-6578-34B78E10E5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AEBDC2-F3B9-4889-A5E4-876377293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298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BD148BF-BC22-CC74-DC7E-FC04E75BF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CAB097-D345-C81F-D078-44610F691D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DF82E7D-3405-2613-A8A3-9102C4700D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BC9A3FA-BD56-95D7-1E37-CD05C06F6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B5F63-CB6B-4D9C-8AF5-3402CCCD05FE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AE87280-2BC9-50D3-67D0-9213BADE4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B8F3E84-0383-A993-71DF-E7B4CC404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8953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3F95CD-4337-D67A-184C-283CF5565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9749560-E617-B8A7-5F1F-03E701C736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76D7798B-E1FD-698E-BF3B-D869DE91ED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31DBEF6-2298-AAA9-6CDC-06731E047A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8946A18-050D-8194-BF1F-64755AC23C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06B5C4EF-F7E8-7379-C978-8679D8367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A59E-792A-4BCC-9DAB-1A126CECBDA5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FFE76250-B62E-3EF0-3B5C-F32622C7B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8F4AB68-9042-83EF-E923-BDF61BAA7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5304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8CE61F-4C7A-DC43-FFBA-EE93E4C0F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114F139-D583-ED57-513B-B424F4005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6A564-B6EE-4661-9334-E5D92BEB9195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3EADC96-72F8-5185-1AA3-38205D9EA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A4942E3-0D1A-52C1-7063-D8132CDBC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65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8DC74A8-2538-E07C-00D9-A68BF9C70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30E5C3-4FE8-45A7-8975-3CC550D64F14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CF39307-E2C9-A683-CEAE-F9BBB36A0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794E7E6-1A32-EB96-8C9D-2112781FCF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7128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CAB2FE-C858-8866-ED1C-36C2C73AB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3EFB19A-B0D5-0FFA-5F9A-453179EEC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0F2CAE3-29E7-3CF4-6875-4FFC72FD35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DCE1F89-7D45-E84B-2FC3-548DBC3C9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607EA-858B-427D-AB33-771CE78C83DD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6F4ECBF-0559-96A3-0961-A4CCA19A1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CD0B3EC-4642-BB31-B4F0-AB7AA4CC5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8440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DFAEFC0-E74E-CD2A-297E-768A0BB86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1EB889F-1104-7708-997E-A6588643DD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44A390F-61CA-BFAF-6A7C-5E88821F31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D8C5B6D-3849-9DFF-EF60-D0A3582C58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E995C-A7DA-4F5B-8128-8D7728DCAC19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64C1E6-DDD0-7D55-0F0B-0CA562C2B0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4826FDA-E6DC-EA56-7034-0EAEEB670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486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442ECD4-5F18-1906-D80B-87A0EDB69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245976B-1257-E174-39CF-806A05FB6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684E576-4A41-0B10-4434-B41DECF17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B7C1B3F-C038-46FC-B698-44CB0E3D44BA}" type="datetime1">
              <a:rPr lang="ko-KR" altLang="en-US" smtClean="0"/>
              <a:t>2026-06-23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CE04226-F2D6-CA7B-B105-0FC1D8CF56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5C84CFD-E902-8751-E7CC-34B0BB66DE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BDA886-15F9-432E-B6B9-CDA0E4BBD1D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48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742950" rtl="0" eaLnBrk="1" latinLnBrk="1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1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1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1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tkis.kunsan.ac.kr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kunsan.ac.kr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tkis.kunsan.ac.kr/generate/KSNU/parent.htm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E9A66F0-E0DB-6DD2-376D-4DA0D1AD6A81}"/>
              </a:ext>
            </a:extLst>
          </p:cNvPr>
          <p:cNvSpPr txBox="1"/>
          <p:nvPr/>
        </p:nvSpPr>
        <p:spPr>
          <a:xfrm>
            <a:off x="2411601" y="1838849"/>
            <a:ext cx="6240027" cy="256929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>
              <a:lnSpc>
                <a:spcPts val="6500"/>
              </a:lnSpc>
            </a:pPr>
            <a:r>
              <a:rPr lang="ko-KR" altLang="en-US" sz="48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국립군산대학교</a:t>
            </a:r>
            <a:endParaRPr lang="en-US" altLang="ko-KR" sz="48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r">
              <a:lnSpc>
                <a:spcPts val="6500"/>
              </a:lnSpc>
            </a:pPr>
            <a:r>
              <a:rPr lang="ko-KR" altLang="en-US" sz="48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학부모 </a:t>
            </a:r>
            <a:r>
              <a:rPr lang="ko-KR" altLang="en-US" sz="4800" dirty="0" err="1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알리미</a:t>
            </a:r>
            <a:r>
              <a:rPr lang="ko-KR" altLang="en-US" sz="48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 서비스</a:t>
            </a:r>
            <a:endParaRPr lang="en-US" altLang="ko-KR" sz="4800" dirty="0">
              <a:solidFill>
                <a:schemeClr val="bg1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r">
              <a:lnSpc>
                <a:spcPts val="6500"/>
              </a:lnSpc>
            </a:pPr>
            <a:r>
              <a:rPr lang="ko-KR" altLang="en-US" sz="4800" dirty="0">
                <a:solidFill>
                  <a:schemeClr val="bg1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매뉴얼</a:t>
            </a:r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FA3F4625-33BB-BFA3-B151-FC5852250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262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D6802D8-71B6-2BA9-6CA2-B6F8602E11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성적조회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CFF9D5C3-2C82-061F-4A2A-8ECE3627576C}"/>
              </a:ext>
            </a:extLst>
          </p:cNvPr>
          <p:cNvSpPr txBox="1">
            <a:spLocks/>
          </p:cNvSpPr>
          <p:nvPr/>
        </p:nvSpPr>
        <p:spPr>
          <a:xfrm>
            <a:off x="1089027" y="5429462"/>
            <a:ext cx="7767205" cy="527990"/>
          </a:xfrm>
          <a:prstGeom prst="rect">
            <a:avLst/>
          </a:prstGeom>
        </p:spPr>
        <p:txBody>
          <a:bodyPr vert="horz" lIns="74295" tIns="37148" rIns="74295" bIns="37148" rtlCol="0" anchor="ctr">
            <a:normAutofit/>
          </a:bodyPr>
          <a:lstStyle>
            <a:defPPr>
              <a:defRPr lang="ko-KR"/>
            </a:defPPr>
            <a:lvl1pPr marL="180975" indent="-180975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1625"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defRPr>
            </a:lvl1pPr>
          </a:lstStyle>
          <a:p>
            <a:pPr marL="0" indent="0">
              <a:buNone/>
            </a:pPr>
            <a:r>
              <a:rPr lang="ko-KR" altLang="en-US" dirty="0"/>
              <a:t>📌학생의 성적을 조회할 수 있습니다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en-US" altLang="ko-KR" dirty="0"/>
              <a:t>    (</a:t>
            </a:r>
            <a:r>
              <a:rPr lang="ko-KR" altLang="en-US" dirty="0"/>
              <a:t>상단의 다른 학생의 성적을 클릭하면 해당 학생의 성적을 볼 수 있습니다</a:t>
            </a:r>
            <a:r>
              <a:rPr lang="en-US" altLang="ko-KR" dirty="0"/>
              <a:t>.)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9FF3154-C840-2F1C-5206-266F9FF5F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pic>
        <p:nvPicPr>
          <p:cNvPr id="12" name="내용 개체 틀 11">
            <a:extLst>
              <a:ext uri="{FF2B5EF4-FFF2-40B4-BE49-F238E27FC236}">
                <a16:creationId xmlns:a16="http://schemas.microsoft.com/office/drawing/2014/main" id="{267F5EEA-A415-462E-28F6-71301E2897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8700" y="1373014"/>
            <a:ext cx="7897813" cy="3891318"/>
          </a:xfrm>
        </p:spPr>
      </p:pic>
    </p:spTree>
    <p:extLst>
      <p:ext uri="{BB962C8B-B14F-4D97-AF65-F5344CB8AC3E}">
        <p14:creationId xmlns:p14="http://schemas.microsoft.com/office/powerpoint/2010/main" val="27067131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EE692B8-2A9F-92C6-0AED-9165B8EA6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>
                <a:solidFill>
                  <a:srgbClr val="21348C"/>
                </a:solidFill>
              </a:rPr>
              <a:t>2</a:t>
            </a:fld>
            <a:endParaRPr lang="ko-KR" altLang="en-US" dirty="0">
              <a:solidFill>
                <a:srgbClr val="21348C"/>
              </a:solidFill>
            </a:endParaRPr>
          </a:p>
        </p:txBody>
      </p:sp>
      <p:sp>
        <p:nvSpPr>
          <p:cNvPr id="8" name="제목 1">
            <a:extLst>
              <a:ext uri="{FF2B5EF4-FFF2-40B4-BE49-F238E27FC236}">
                <a16:creationId xmlns:a16="http://schemas.microsoft.com/office/drawing/2014/main" id="{2321F3BE-CA58-32A8-E0CC-26C840E16447}"/>
              </a:ext>
            </a:extLst>
          </p:cNvPr>
          <p:cNvSpPr txBox="1">
            <a:spLocks/>
          </p:cNvSpPr>
          <p:nvPr/>
        </p:nvSpPr>
        <p:spPr>
          <a:xfrm>
            <a:off x="4182051" y="2212588"/>
            <a:ext cx="1113430" cy="527990"/>
          </a:xfrm>
          <a:prstGeom prst="rect">
            <a:avLst/>
          </a:prstGeom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800" dirty="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4</a:t>
            </a:r>
            <a:endParaRPr lang="ko-KR" altLang="en-US" sz="1625" dirty="0">
              <a:solidFill>
                <a:srgbClr val="CACCDD"/>
              </a:solidFill>
              <a:latin typeface="+mn-ea"/>
              <a:ea typeface="+mn-ea"/>
              <a:cs typeface="KoPubWorld돋움체 Light" panose="00000300000000000000" pitchFamily="2" charset="-127"/>
            </a:endParaRPr>
          </a:p>
        </p:txBody>
      </p:sp>
      <p:sp>
        <p:nvSpPr>
          <p:cNvPr id="9" name="제목 1">
            <a:extLst>
              <a:ext uri="{FF2B5EF4-FFF2-40B4-BE49-F238E27FC236}">
                <a16:creationId xmlns:a16="http://schemas.microsoft.com/office/drawing/2014/main" id="{D406D4EA-4AD5-1EFB-8F4E-193270343685}"/>
              </a:ext>
            </a:extLst>
          </p:cNvPr>
          <p:cNvSpPr txBox="1">
            <a:spLocks/>
          </p:cNvSpPr>
          <p:nvPr/>
        </p:nvSpPr>
        <p:spPr>
          <a:xfrm>
            <a:off x="966578" y="2212588"/>
            <a:ext cx="1113430" cy="527990"/>
          </a:xfrm>
          <a:prstGeom prst="rect">
            <a:avLst/>
          </a:prstGeom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800" dirty="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로그인</a:t>
            </a:r>
            <a:endParaRPr lang="ko-KR" altLang="en-US" sz="1625" dirty="0">
              <a:solidFill>
                <a:srgbClr val="CACCDD"/>
              </a:solidFill>
              <a:latin typeface="+mn-ea"/>
              <a:ea typeface="+mn-ea"/>
              <a:cs typeface="KoPubWorld돋움체 Light" panose="00000300000000000000" pitchFamily="2" charset="-127"/>
            </a:endParaRPr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A8AF0F50-4DB3-4480-94CD-A147B5D88A60}"/>
              </a:ext>
            </a:extLst>
          </p:cNvPr>
          <p:cNvSpPr txBox="1">
            <a:spLocks/>
          </p:cNvSpPr>
          <p:nvPr/>
        </p:nvSpPr>
        <p:spPr>
          <a:xfrm>
            <a:off x="4182051" y="2956166"/>
            <a:ext cx="1113430" cy="527990"/>
          </a:xfrm>
          <a:prstGeom prst="rect">
            <a:avLst/>
          </a:prstGeom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800" dirty="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5</a:t>
            </a:r>
            <a:endParaRPr lang="ko-KR" altLang="en-US" sz="1625" dirty="0">
              <a:solidFill>
                <a:srgbClr val="CACCDD"/>
              </a:solidFill>
              <a:latin typeface="+mn-ea"/>
              <a:ea typeface="+mn-ea"/>
              <a:cs typeface="KoPubWorld돋움체 Light" panose="00000300000000000000" pitchFamily="2" charset="-127"/>
            </a:endParaRPr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6B3A416C-BCA6-93CF-1536-85F9B6E264FF}"/>
              </a:ext>
            </a:extLst>
          </p:cNvPr>
          <p:cNvSpPr txBox="1">
            <a:spLocks/>
          </p:cNvSpPr>
          <p:nvPr/>
        </p:nvSpPr>
        <p:spPr>
          <a:xfrm>
            <a:off x="966577" y="2956166"/>
            <a:ext cx="3215473" cy="527990"/>
          </a:xfrm>
          <a:prstGeom prst="rect">
            <a:avLst/>
          </a:prstGeom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800" dirty="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학적기본정보 메뉴 열기</a:t>
            </a:r>
            <a:endParaRPr lang="ko-KR" altLang="en-US" sz="1625" dirty="0">
              <a:solidFill>
                <a:srgbClr val="CACCDD"/>
              </a:solidFill>
              <a:latin typeface="+mn-ea"/>
              <a:ea typeface="+mn-ea"/>
              <a:cs typeface="KoPubWorld돋움체 Light" panose="00000300000000000000" pitchFamily="2" charset="-127"/>
            </a:endParaRPr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E3F455B7-80DF-0884-37B4-FFA591B2F27A}"/>
              </a:ext>
            </a:extLst>
          </p:cNvPr>
          <p:cNvSpPr txBox="1">
            <a:spLocks/>
          </p:cNvSpPr>
          <p:nvPr/>
        </p:nvSpPr>
        <p:spPr>
          <a:xfrm>
            <a:off x="9075599" y="2212588"/>
            <a:ext cx="1113430" cy="527990"/>
          </a:xfrm>
          <a:prstGeom prst="rect">
            <a:avLst/>
          </a:prstGeom>
          <a:ln>
            <a:noFill/>
          </a:ln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800" dirty="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7</a:t>
            </a:r>
            <a:endParaRPr lang="ko-KR" altLang="en-US" sz="1625" dirty="0">
              <a:solidFill>
                <a:srgbClr val="CACCDD"/>
              </a:solidFill>
              <a:latin typeface="+mn-ea"/>
              <a:ea typeface="+mn-ea"/>
              <a:cs typeface="KoPubWorld돋움체 Light" panose="00000300000000000000" pitchFamily="2" charset="-127"/>
            </a:endParaRPr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5A24CB55-8731-431B-1FC1-25B34FD58A55}"/>
              </a:ext>
            </a:extLst>
          </p:cNvPr>
          <p:cNvSpPr txBox="1">
            <a:spLocks/>
          </p:cNvSpPr>
          <p:nvPr/>
        </p:nvSpPr>
        <p:spPr>
          <a:xfrm>
            <a:off x="5860125" y="2212588"/>
            <a:ext cx="3117619" cy="527990"/>
          </a:xfrm>
          <a:prstGeom prst="rect">
            <a:avLst/>
          </a:prstGeom>
          <a:ln>
            <a:noFill/>
          </a:ln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800" dirty="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학교 홈페이지</a:t>
            </a:r>
            <a:endParaRPr lang="ko-KR" altLang="en-US" sz="1625" dirty="0">
              <a:solidFill>
                <a:srgbClr val="CACCDD"/>
              </a:solidFill>
              <a:latin typeface="+mn-ea"/>
              <a:ea typeface="+mn-ea"/>
              <a:cs typeface="KoPubWorld돋움체 Light" panose="00000300000000000000" pitchFamily="2" charset="-127"/>
            </a:endParaRPr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63F038BB-D2DE-B816-74D4-20B02F2732BC}"/>
              </a:ext>
            </a:extLst>
          </p:cNvPr>
          <p:cNvSpPr txBox="1">
            <a:spLocks/>
          </p:cNvSpPr>
          <p:nvPr/>
        </p:nvSpPr>
        <p:spPr>
          <a:xfrm>
            <a:off x="9075599" y="2956166"/>
            <a:ext cx="1113430" cy="527990"/>
          </a:xfrm>
          <a:prstGeom prst="rect">
            <a:avLst/>
          </a:prstGeom>
          <a:ln>
            <a:noFill/>
          </a:ln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800" dirty="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8</a:t>
            </a:r>
            <a:endParaRPr lang="ko-KR" altLang="en-US" sz="1625" dirty="0">
              <a:solidFill>
                <a:srgbClr val="CACCDD"/>
              </a:solidFill>
              <a:latin typeface="+mn-ea"/>
              <a:ea typeface="+mn-ea"/>
              <a:cs typeface="KoPubWorld돋움체 Light" panose="00000300000000000000" pitchFamily="2" charset="-127"/>
            </a:endParaRPr>
          </a:p>
        </p:txBody>
      </p:sp>
      <p:sp>
        <p:nvSpPr>
          <p:cNvPr id="15" name="제목 1">
            <a:extLst>
              <a:ext uri="{FF2B5EF4-FFF2-40B4-BE49-F238E27FC236}">
                <a16:creationId xmlns:a16="http://schemas.microsoft.com/office/drawing/2014/main" id="{362506BF-BC79-D1E5-5243-E1398FE16603}"/>
              </a:ext>
            </a:extLst>
          </p:cNvPr>
          <p:cNvSpPr txBox="1">
            <a:spLocks/>
          </p:cNvSpPr>
          <p:nvPr/>
        </p:nvSpPr>
        <p:spPr>
          <a:xfrm>
            <a:off x="5860125" y="2956166"/>
            <a:ext cx="3215473" cy="527990"/>
          </a:xfrm>
          <a:prstGeom prst="rect">
            <a:avLst/>
          </a:prstGeom>
          <a:ln>
            <a:noFill/>
          </a:ln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600" dirty="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로그인</a:t>
            </a:r>
          </a:p>
        </p:txBody>
      </p:sp>
      <p:sp>
        <p:nvSpPr>
          <p:cNvPr id="16" name="제목 1">
            <a:extLst>
              <a:ext uri="{FF2B5EF4-FFF2-40B4-BE49-F238E27FC236}">
                <a16:creationId xmlns:a16="http://schemas.microsoft.com/office/drawing/2014/main" id="{069193C6-E90A-B6A4-6824-01450D0FA759}"/>
              </a:ext>
            </a:extLst>
          </p:cNvPr>
          <p:cNvSpPr txBox="1">
            <a:spLocks/>
          </p:cNvSpPr>
          <p:nvPr/>
        </p:nvSpPr>
        <p:spPr>
          <a:xfrm>
            <a:off x="9075599" y="3760034"/>
            <a:ext cx="1113430" cy="527990"/>
          </a:xfrm>
          <a:prstGeom prst="rect">
            <a:avLst/>
          </a:prstGeom>
          <a:ln>
            <a:noFill/>
          </a:ln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800" dirty="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9</a:t>
            </a:r>
            <a:endParaRPr lang="ko-KR" altLang="en-US" sz="1625" dirty="0">
              <a:solidFill>
                <a:srgbClr val="CACCDD"/>
              </a:solidFill>
              <a:latin typeface="+mn-ea"/>
              <a:ea typeface="+mn-ea"/>
              <a:cs typeface="KoPubWorld돋움체 Light" panose="00000300000000000000" pitchFamily="2" charset="-127"/>
            </a:endParaRPr>
          </a:p>
        </p:txBody>
      </p:sp>
      <p:sp>
        <p:nvSpPr>
          <p:cNvPr id="17" name="제목 1">
            <a:extLst>
              <a:ext uri="{FF2B5EF4-FFF2-40B4-BE49-F238E27FC236}">
                <a16:creationId xmlns:a16="http://schemas.microsoft.com/office/drawing/2014/main" id="{E95C973D-2576-8A31-6DA9-3998C6DD5710}"/>
              </a:ext>
            </a:extLst>
          </p:cNvPr>
          <p:cNvSpPr txBox="1">
            <a:spLocks/>
          </p:cNvSpPr>
          <p:nvPr/>
        </p:nvSpPr>
        <p:spPr>
          <a:xfrm>
            <a:off x="5860125" y="3760034"/>
            <a:ext cx="3215473" cy="527990"/>
          </a:xfrm>
          <a:prstGeom prst="rect">
            <a:avLst/>
          </a:prstGeom>
          <a:ln>
            <a:noFill/>
          </a:ln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80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공지사항</a:t>
            </a:r>
            <a:endParaRPr lang="ko-KR" altLang="en-US" sz="1625" dirty="0">
              <a:solidFill>
                <a:srgbClr val="CACCDD"/>
              </a:solidFill>
              <a:latin typeface="+mn-ea"/>
              <a:ea typeface="+mn-ea"/>
              <a:cs typeface="KoPubWorld돋움체 Light" panose="00000300000000000000" pitchFamily="2" charset="-127"/>
            </a:endParaRPr>
          </a:p>
        </p:txBody>
      </p:sp>
      <p:sp>
        <p:nvSpPr>
          <p:cNvPr id="23" name="제목 1">
            <a:extLst>
              <a:ext uri="{FF2B5EF4-FFF2-40B4-BE49-F238E27FC236}">
                <a16:creationId xmlns:a16="http://schemas.microsoft.com/office/drawing/2014/main" id="{321C9378-5D55-440F-CA3F-6D3056433BC5}"/>
              </a:ext>
            </a:extLst>
          </p:cNvPr>
          <p:cNvSpPr txBox="1">
            <a:spLocks/>
          </p:cNvSpPr>
          <p:nvPr/>
        </p:nvSpPr>
        <p:spPr>
          <a:xfrm>
            <a:off x="9075599" y="4563596"/>
            <a:ext cx="1113430" cy="527990"/>
          </a:xfrm>
          <a:prstGeom prst="rect">
            <a:avLst/>
          </a:prstGeom>
          <a:ln>
            <a:noFill/>
          </a:ln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1800" dirty="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10</a:t>
            </a:r>
            <a:endParaRPr lang="ko-KR" altLang="en-US" sz="1625" dirty="0">
              <a:solidFill>
                <a:srgbClr val="CACCDD"/>
              </a:solidFill>
              <a:latin typeface="+mn-ea"/>
              <a:ea typeface="+mn-ea"/>
              <a:cs typeface="KoPubWorld돋움체 Light" panose="00000300000000000000" pitchFamily="2" charset="-127"/>
            </a:endParaRPr>
          </a:p>
        </p:txBody>
      </p:sp>
      <p:sp>
        <p:nvSpPr>
          <p:cNvPr id="24" name="제목 1">
            <a:extLst>
              <a:ext uri="{FF2B5EF4-FFF2-40B4-BE49-F238E27FC236}">
                <a16:creationId xmlns:a16="http://schemas.microsoft.com/office/drawing/2014/main" id="{1C8F7C46-1A44-7BD9-7A80-9FBDEF7851EC}"/>
              </a:ext>
            </a:extLst>
          </p:cNvPr>
          <p:cNvSpPr txBox="1">
            <a:spLocks/>
          </p:cNvSpPr>
          <p:nvPr/>
        </p:nvSpPr>
        <p:spPr>
          <a:xfrm>
            <a:off x="5860125" y="4563596"/>
            <a:ext cx="3215473" cy="527990"/>
          </a:xfrm>
          <a:prstGeom prst="rect">
            <a:avLst/>
          </a:prstGeom>
          <a:ln>
            <a:noFill/>
          </a:ln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800" dirty="0">
                <a:solidFill>
                  <a:srgbClr val="CACCDD"/>
                </a:solidFill>
                <a:latin typeface="+mn-ea"/>
                <a:ea typeface="+mn-ea"/>
                <a:cs typeface="KoPubWorld돋움체 Light" panose="00000300000000000000" pitchFamily="2" charset="-127"/>
              </a:rPr>
              <a:t>성적조회</a:t>
            </a:r>
            <a:endParaRPr lang="ko-KR" altLang="en-US" sz="1625" dirty="0">
              <a:solidFill>
                <a:srgbClr val="CACCDD"/>
              </a:solidFill>
              <a:latin typeface="+mn-ea"/>
              <a:ea typeface="+mn-ea"/>
              <a:cs typeface="KoPubWorld돋움체 Light" panose="000003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29275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34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4284101A-E079-34E0-32F3-10059A39B3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7" r="73945" b="26087"/>
          <a:stretch/>
        </p:blipFill>
        <p:spPr>
          <a:xfrm>
            <a:off x="7888548" y="4027156"/>
            <a:ext cx="1464233" cy="2391507"/>
          </a:xfrm>
          <a:prstGeom prst="rect">
            <a:avLst/>
          </a:prstGeom>
        </p:spPr>
      </p:pic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BF4866E8-1864-C89D-36D3-2863F941F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>
                <a:solidFill>
                  <a:schemeClr val="bg1"/>
                </a:solidFill>
              </a:rPr>
              <a:t>3</a:t>
            </a:fld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DCBFA450-FA39-1578-56BF-7C1AB81FE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5" y="180975"/>
            <a:ext cx="1457325" cy="1457325"/>
          </a:xfrm>
          <a:prstGeom prst="rect">
            <a:avLst/>
          </a:prstGeom>
        </p:spPr>
      </p:pic>
      <p:grpSp>
        <p:nvGrpSpPr>
          <p:cNvPr id="20" name="그룹 19">
            <a:extLst>
              <a:ext uri="{FF2B5EF4-FFF2-40B4-BE49-F238E27FC236}">
                <a16:creationId xmlns:a16="http://schemas.microsoft.com/office/drawing/2014/main" id="{8287593C-8EEC-8E5E-CA5F-708E44DA58D2}"/>
              </a:ext>
            </a:extLst>
          </p:cNvPr>
          <p:cNvGrpSpPr/>
          <p:nvPr/>
        </p:nvGrpSpPr>
        <p:grpSpPr>
          <a:xfrm>
            <a:off x="2411413" y="2124807"/>
            <a:ext cx="4902200" cy="2876551"/>
            <a:chOff x="2411413" y="2124807"/>
            <a:chExt cx="4902200" cy="2876551"/>
          </a:xfrm>
        </p:grpSpPr>
        <p:sp>
          <p:nvSpPr>
            <p:cNvPr id="19" name="이등변 삼각형 18">
              <a:extLst>
                <a:ext uri="{FF2B5EF4-FFF2-40B4-BE49-F238E27FC236}">
                  <a16:creationId xmlns:a16="http://schemas.microsoft.com/office/drawing/2014/main" id="{129F08A7-A3FD-83EE-7565-2CBEAED1E4E5}"/>
                </a:ext>
              </a:extLst>
            </p:cNvPr>
            <p:cNvSpPr/>
            <p:nvPr/>
          </p:nvSpPr>
          <p:spPr>
            <a:xfrm rot="10800000">
              <a:off x="6269892" y="4398457"/>
              <a:ext cx="633046" cy="602901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FC558892-9E5D-1014-DD20-32C2E21B7DDC}"/>
                </a:ext>
              </a:extLst>
            </p:cNvPr>
            <p:cNvSpPr/>
            <p:nvPr/>
          </p:nvSpPr>
          <p:spPr>
            <a:xfrm>
              <a:off x="2411413" y="2124807"/>
              <a:ext cx="4902200" cy="23915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BB749E43-4AB9-B1C8-40EC-654E9D456364}"/>
              </a:ext>
            </a:extLst>
          </p:cNvPr>
          <p:cNvSpPr txBox="1"/>
          <p:nvPr/>
        </p:nvSpPr>
        <p:spPr>
          <a:xfrm>
            <a:off x="3001263" y="2810547"/>
            <a:ext cx="3722499" cy="82939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ts val="6500"/>
              </a:lnSpc>
            </a:pPr>
            <a:r>
              <a:rPr lang="ko-KR" altLang="en-US" sz="4000" dirty="0">
                <a:solidFill>
                  <a:srgbClr val="21348C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학생 매뉴얼</a:t>
            </a:r>
          </a:p>
        </p:txBody>
      </p:sp>
    </p:spTree>
    <p:extLst>
      <p:ext uri="{BB962C8B-B14F-4D97-AF65-F5344CB8AC3E}">
        <p14:creationId xmlns:p14="http://schemas.microsoft.com/office/powerpoint/2010/main" val="2953869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C69870-D98C-D079-647F-4AF63881A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로그인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2BDF62A1-1BDB-E3EB-C90F-6C2E042C7890}"/>
              </a:ext>
            </a:extLst>
          </p:cNvPr>
          <p:cNvSpPr txBox="1">
            <a:spLocks/>
          </p:cNvSpPr>
          <p:nvPr/>
        </p:nvSpPr>
        <p:spPr>
          <a:xfrm>
            <a:off x="681038" y="5685513"/>
            <a:ext cx="8543925" cy="527990"/>
          </a:xfrm>
          <a:prstGeom prst="rect">
            <a:avLst/>
          </a:prstGeom>
        </p:spPr>
        <p:txBody>
          <a:bodyPr vert="horz" lIns="74295" tIns="37148" rIns="74295" bIns="37148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278606" indent="-278606">
              <a:buFontTx/>
              <a:buChar char="-"/>
            </a:pPr>
            <a:endParaRPr lang="ko-KR" altLang="en-US" sz="1625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FA7B9E14-DA48-5965-A401-83E4078FF0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4" name="제목 1">
            <a:extLst>
              <a:ext uri="{FF2B5EF4-FFF2-40B4-BE49-F238E27FC236}">
                <a16:creationId xmlns:a16="http://schemas.microsoft.com/office/drawing/2014/main" id="{B5651551-4560-1369-2387-48913736CE49}"/>
              </a:ext>
            </a:extLst>
          </p:cNvPr>
          <p:cNvSpPr txBox="1">
            <a:spLocks/>
          </p:cNvSpPr>
          <p:nvPr/>
        </p:nvSpPr>
        <p:spPr>
          <a:xfrm>
            <a:off x="1134057" y="5263129"/>
            <a:ext cx="7767205" cy="773031"/>
          </a:xfrm>
          <a:prstGeom prst="rect">
            <a:avLst/>
          </a:prstGeom>
        </p:spPr>
        <p:txBody>
          <a:bodyPr vert="horz" lIns="74295" tIns="37148" rIns="74295" bIns="37148" rtlCol="0" anchor="t">
            <a:normAutofit/>
          </a:bodyPr>
          <a:lstStyle>
            <a:defPPr>
              <a:defRPr lang="ko-KR"/>
            </a:defPPr>
            <a:lvl1pPr marL="180975" indent="-180975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1625"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defRPr>
            </a:lvl1pPr>
          </a:lstStyle>
          <a:p>
            <a:pPr marL="0" indent="0">
              <a:buNone/>
            </a:pPr>
            <a:r>
              <a:rPr lang="ko-KR" altLang="en-US" dirty="0"/>
              <a:t>📌바로가기</a:t>
            </a:r>
            <a:r>
              <a:rPr lang="en-US" altLang="ko-KR" dirty="0"/>
              <a:t> : </a:t>
            </a:r>
            <a:r>
              <a:rPr lang="en-US" altLang="ko-KR" dirty="0">
                <a:hlinkClick r:id="rId2"/>
              </a:rPr>
              <a:t>https://kis.kunsan.ac.kr/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📌바로가기</a:t>
            </a:r>
            <a:r>
              <a:rPr lang="en-US" altLang="ko-KR" dirty="0"/>
              <a:t> : </a:t>
            </a:r>
            <a:r>
              <a:rPr lang="ko-KR" altLang="en-US" dirty="0"/>
              <a:t>① </a:t>
            </a:r>
            <a:r>
              <a:rPr lang="en-US" altLang="ko-KR" dirty="0"/>
              <a:t>KSNU</a:t>
            </a:r>
            <a:r>
              <a:rPr lang="ko-KR" altLang="en-US" dirty="0"/>
              <a:t>광장 </a:t>
            </a:r>
            <a:r>
              <a:rPr lang="en-US" altLang="ko-KR" dirty="0"/>
              <a:t>-&gt; </a:t>
            </a:r>
            <a:r>
              <a:rPr lang="ko-KR" altLang="en-US" dirty="0"/>
              <a:t>② 학부모 </a:t>
            </a:r>
            <a:r>
              <a:rPr lang="ko-KR" altLang="en-US" dirty="0" err="1"/>
              <a:t>알리미</a:t>
            </a:r>
            <a:r>
              <a:rPr lang="ko-KR" altLang="en-US" dirty="0"/>
              <a:t> 서비스</a:t>
            </a:r>
            <a:endParaRPr lang="en-US" altLang="ko-KR" dirty="0"/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27B25343-56C7-444D-8C3A-13FF1380B9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097" y="1766554"/>
            <a:ext cx="3157978" cy="3110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724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83F1A4BB-D722-37C8-0B06-A46523DCC0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8700" y="1560823"/>
            <a:ext cx="7897813" cy="3792787"/>
          </a:xfr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68CCBD62-8808-76EC-2285-765336B61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학적기본정보 메뉴 열기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62E04FA9-F345-F9B8-BC98-A93F7190BC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852" t="80621" r="58644" b="13445"/>
          <a:stretch/>
        </p:blipFill>
        <p:spPr>
          <a:xfrm>
            <a:off x="2616908" y="3382485"/>
            <a:ext cx="7055567" cy="85059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03DCC402-0732-54DD-BEDB-260DA02F8874}"/>
              </a:ext>
            </a:extLst>
          </p:cNvPr>
          <p:cNvSpPr/>
          <p:nvPr/>
        </p:nvSpPr>
        <p:spPr>
          <a:xfrm>
            <a:off x="1046002" y="4580635"/>
            <a:ext cx="2682562" cy="3003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63"/>
          </a:p>
        </p:txBody>
      </p:sp>
      <p:cxnSp>
        <p:nvCxnSpPr>
          <p:cNvPr id="16" name="직선 화살표 연결선 15">
            <a:extLst>
              <a:ext uri="{FF2B5EF4-FFF2-40B4-BE49-F238E27FC236}">
                <a16:creationId xmlns:a16="http://schemas.microsoft.com/office/drawing/2014/main" id="{05087056-5510-085B-1619-C9C64BE050B6}"/>
              </a:ext>
            </a:extLst>
          </p:cNvPr>
          <p:cNvCxnSpPr>
            <a:cxnSpLocks/>
            <a:stCxn id="14" idx="3"/>
            <a:endCxn id="13" idx="2"/>
          </p:cNvCxnSpPr>
          <p:nvPr/>
        </p:nvCxnSpPr>
        <p:spPr>
          <a:xfrm flipV="1">
            <a:off x="3728564" y="4233079"/>
            <a:ext cx="2416128" cy="497727"/>
          </a:xfrm>
          <a:prstGeom prst="bentConnector2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제목 1">
            <a:extLst>
              <a:ext uri="{FF2B5EF4-FFF2-40B4-BE49-F238E27FC236}">
                <a16:creationId xmlns:a16="http://schemas.microsoft.com/office/drawing/2014/main" id="{BB22D042-5B83-85D0-6A9A-866F85FC6ACD}"/>
              </a:ext>
            </a:extLst>
          </p:cNvPr>
          <p:cNvSpPr txBox="1">
            <a:spLocks/>
          </p:cNvSpPr>
          <p:nvPr/>
        </p:nvSpPr>
        <p:spPr>
          <a:xfrm>
            <a:off x="1127353" y="5265377"/>
            <a:ext cx="7775348" cy="935367"/>
          </a:xfrm>
          <a:prstGeom prst="rect">
            <a:avLst/>
          </a:prstGeom>
        </p:spPr>
        <p:txBody>
          <a:bodyPr vert="horz" lIns="74295" tIns="37148" rIns="74295" bIns="37148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1630" dirty="0">
                <a:latin typeface="KoPubWorld돋움체 Light" panose="020B0600000101010101" charset="-127"/>
                <a:ea typeface="KoPubWorld돋움체 Light" panose="020B0600000101010101" charset="-127"/>
                <a:cs typeface="KoPubWorld돋움체 Light" panose="020B0600000101010101" charset="-127"/>
              </a:rPr>
              <a:t>📌메뉴 </a:t>
            </a:r>
            <a:r>
              <a:rPr lang="en-US" altLang="ko-KR" sz="1630" dirty="0">
                <a:latin typeface="KoPubWorld돋움체 Light" panose="020B0600000101010101" charset="-127"/>
                <a:ea typeface="KoPubWorld돋움체 Light" panose="020B0600000101010101" charset="-127"/>
                <a:cs typeface="KoPubWorld돋움체 Light" panose="020B0600000101010101" charset="-127"/>
              </a:rPr>
              <a:t>: </a:t>
            </a:r>
            <a:r>
              <a:rPr lang="ko-KR" altLang="en-US" sz="1630" dirty="0">
                <a:latin typeface="KoPubWorld돋움체 Light" panose="020B0600000101010101" charset="-127"/>
                <a:ea typeface="KoPubWorld돋움체 Light" panose="020B0600000101010101" charset="-127"/>
                <a:cs typeface="KoPubWorld돋움체 Light" panose="020B0600000101010101" charset="-127"/>
              </a:rPr>
              <a:t>통합정보시스템 → 학생서비스 → 학적  → 학적기본정보</a:t>
            </a:r>
          </a:p>
          <a:p>
            <a:r>
              <a:rPr lang="ko-KR" altLang="en-US" sz="1630" dirty="0">
                <a:latin typeface="KoPubWorld돋움체 Light" panose="020B0600000101010101" charset="-127"/>
                <a:ea typeface="KoPubWorld돋움체 Light" panose="020B0600000101010101" charset="-127"/>
                <a:cs typeface="KoPubWorld돋움체 Light" panose="020B0600000101010101" charset="-127"/>
              </a:rPr>
              <a:t>📌학부모 이메일을 바르게 작성해주세요</a:t>
            </a:r>
            <a:r>
              <a:rPr lang="en-US" altLang="ko-KR" sz="1630" dirty="0">
                <a:latin typeface="KoPubWorld돋움체 Light" panose="020B0600000101010101" charset="-127"/>
                <a:ea typeface="KoPubWorld돋움체 Light" panose="020B0600000101010101" charset="-127"/>
                <a:cs typeface="KoPubWorld돋움체 Light" panose="020B0600000101010101" charset="-127"/>
              </a:rPr>
              <a:t>.</a:t>
            </a:r>
          </a:p>
          <a:p>
            <a:r>
              <a:rPr lang="ko-KR" altLang="en-US" sz="1630" dirty="0">
                <a:latin typeface="KoPubWorld돋움체 Light" panose="020B0600000101010101" charset="-127"/>
                <a:ea typeface="KoPubWorld돋움체 Light" panose="020B0600000101010101" charset="-127"/>
                <a:cs typeface="KoPubWorld돋움체 Light" panose="020B0600000101010101" charset="-127"/>
              </a:rPr>
              <a:t>📌동의하지 않으면 </a:t>
            </a:r>
            <a:r>
              <a:rPr lang="ko-KR" altLang="en-US" sz="1630" dirty="0" err="1">
                <a:latin typeface="KoPubWorld돋움체 Light" panose="020B0600000101010101" charset="-127"/>
                <a:ea typeface="KoPubWorld돋움체 Light" panose="020B0600000101010101" charset="-127"/>
                <a:cs typeface="KoPubWorld돋움체 Light" panose="020B0600000101010101" charset="-127"/>
              </a:rPr>
              <a:t>학부모알리미서비스에서</a:t>
            </a:r>
            <a:r>
              <a:rPr lang="ko-KR" altLang="en-US" sz="1630" dirty="0">
                <a:latin typeface="KoPubWorld돋움체 Light" panose="020B0600000101010101" charset="-127"/>
                <a:ea typeface="KoPubWorld돋움체 Light" panose="020B0600000101010101" charset="-127"/>
                <a:cs typeface="KoPubWorld돋움체 Light" panose="020B0600000101010101" charset="-127"/>
              </a:rPr>
              <a:t> 공개되지</a:t>
            </a:r>
            <a:r>
              <a:rPr lang="en-US" altLang="ko-KR" sz="1630" dirty="0">
                <a:latin typeface="KoPubWorld돋움체 Light" panose="020B0600000101010101" charset="-127"/>
                <a:ea typeface="KoPubWorld돋움체 Light" panose="020B0600000101010101" charset="-127"/>
                <a:cs typeface="KoPubWorld돋움체 Light" panose="020B0600000101010101" charset="-127"/>
              </a:rPr>
              <a:t> </a:t>
            </a:r>
            <a:r>
              <a:rPr lang="ko-KR" altLang="en-US" sz="1630" dirty="0">
                <a:latin typeface="KoPubWorld돋움체 Light" panose="020B0600000101010101" charset="-127"/>
                <a:ea typeface="KoPubWorld돋움체 Light" panose="020B0600000101010101" charset="-127"/>
                <a:cs typeface="KoPubWorld돋움체 Light" panose="020B0600000101010101" charset="-127"/>
              </a:rPr>
              <a:t>않습니다</a:t>
            </a:r>
            <a:r>
              <a:rPr lang="en-US" altLang="ko-KR" sz="1630" dirty="0">
                <a:latin typeface="KoPubWorld돋움체 Light" panose="020B0600000101010101" charset="-127"/>
                <a:ea typeface="KoPubWorld돋움체 Light" panose="020B0600000101010101" charset="-127"/>
                <a:cs typeface="KoPubWorld돋움체 Light" panose="020B0600000101010101" charset="-127"/>
              </a:rPr>
              <a:t>. 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EAE067F-3640-C3EA-74B0-568CAABBC9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05693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34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4284101A-E079-34E0-32F3-10059A39B3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47" r="73945" b="26087"/>
          <a:stretch/>
        </p:blipFill>
        <p:spPr>
          <a:xfrm>
            <a:off x="7888548" y="4027156"/>
            <a:ext cx="1464233" cy="2391507"/>
          </a:xfrm>
          <a:prstGeom prst="rect">
            <a:avLst/>
          </a:prstGeom>
        </p:spPr>
      </p:pic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293AFAA-1698-6073-E9FE-60B66CDE7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>
                <a:solidFill>
                  <a:schemeClr val="bg1"/>
                </a:solidFill>
              </a:rPr>
              <a:t>6</a:t>
            </a:fld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E7A99E4-329D-FBE6-C19B-CD5BE4665E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875" y="180975"/>
            <a:ext cx="1457325" cy="1457325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A5AC2E10-73D8-0324-07B3-04C18AE1179D}"/>
              </a:ext>
            </a:extLst>
          </p:cNvPr>
          <p:cNvGrpSpPr/>
          <p:nvPr/>
        </p:nvGrpSpPr>
        <p:grpSpPr>
          <a:xfrm>
            <a:off x="2411413" y="2124807"/>
            <a:ext cx="4902200" cy="2876551"/>
            <a:chOff x="2411413" y="2124807"/>
            <a:chExt cx="4902200" cy="2876551"/>
          </a:xfrm>
        </p:grpSpPr>
        <p:sp>
          <p:nvSpPr>
            <p:cNvPr id="5" name="이등변 삼각형 4">
              <a:extLst>
                <a:ext uri="{FF2B5EF4-FFF2-40B4-BE49-F238E27FC236}">
                  <a16:creationId xmlns:a16="http://schemas.microsoft.com/office/drawing/2014/main" id="{07B53CA8-F7CA-5498-0DFA-DDB3BDB8DDE7}"/>
                </a:ext>
              </a:extLst>
            </p:cNvPr>
            <p:cNvSpPr/>
            <p:nvPr/>
          </p:nvSpPr>
          <p:spPr>
            <a:xfrm rot="10800000">
              <a:off x="6269892" y="4398457"/>
              <a:ext cx="633046" cy="602901"/>
            </a:xfrm>
            <a:prstGeom prst="triangle">
              <a:avLst>
                <a:gd name="adj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사각형: 둥근 모서리 5">
              <a:extLst>
                <a:ext uri="{FF2B5EF4-FFF2-40B4-BE49-F238E27FC236}">
                  <a16:creationId xmlns:a16="http://schemas.microsoft.com/office/drawing/2014/main" id="{94D1AC92-4622-D390-1C37-CC902951188B}"/>
                </a:ext>
              </a:extLst>
            </p:cNvPr>
            <p:cNvSpPr/>
            <p:nvPr/>
          </p:nvSpPr>
          <p:spPr>
            <a:xfrm>
              <a:off x="2411413" y="2124807"/>
              <a:ext cx="4902200" cy="2391507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5728C465-D8BC-D9D5-9C04-6D44BEB19FE3}"/>
              </a:ext>
            </a:extLst>
          </p:cNvPr>
          <p:cNvSpPr txBox="1"/>
          <p:nvPr/>
        </p:nvSpPr>
        <p:spPr>
          <a:xfrm>
            <a:off x="3110101" y="2810547"/>
            <a:ext cx="3722499" cy="80470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ts val="6500"/>
              </a:lnSpc>
            </a:pPr>
            <a:r>
              <a:rPr lang="ko-KR" altLang="en-US" sz="4000" dirty="0">
                <a:solidFill>
                  <a:srgbClr val="21348C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학부모 매뉴얼</a:t>
            </a:r>
          </a:p>
        </p:txBody>
      </p:sp>
    </p:spTree>
    <p:extLst>
      <p:ext uri="{BB962C8B-B14F-4D97-AF65-F5344CB8AC3E}">
        <p14:creationId xmlns:p14="http://schemas.microsoft.com/office/powerpoint/2010/main" val="2399026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52B0F3-7B8B-3DC3-66B3-E3554AFB7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학교 홈페이지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E61457EF-20AF-14E1-A6F2-588B31508AA1}"/>
              </a:ext>
            </a:extLst>
          </p:cNvPr>
          <p:cNvSpPr txBox="1">
            <a:spLocks/>
          </p:cNvSpPr>
          <p:nvPr/>
        </p:nvSpPr>
        <p:spPr>
          <a:xfrm>
            <a:off x="1087438" y="5464515"/>
            <a:ext cx="8543925" cy="702755"/>
          </a:xfrm>
          <a:prstGeom prst="rect">
            <a:avLst/>
          </a:prstGeom>
        </p:spPr>
        <p:txBody>
          <a:bodyPr vert="horz" lIns="74295" tIns="37148" rIns="74295" bIns="37148" rtlCol="0" anchor="ctr">
            <a:normAutofit/>
          </a:bodyPr>
          <a:lstStyle>
            <a:defPPr>
              <a:defRPr lang="ko-KR"/>
            </a:defPPr>
            <a:lvl1pPr marL="180975" indent="-180975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1625"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defRPr>
            </a:lvl1pPr>
          </a:lstStyle>
          <a:p>
            <a:pPr marL="0" indent="0">
              <a:buNone/>
            </a:pPr>
            <a:r>
              <a:rPr lang="ko-KR" altLang="en-US" dirty="0"/>
              <a:t>📌바로가기</a:t>
            </a:r>
            <a:r>
              <a:rPr lang="en-US" altLang="ko-KR" dirty="0"/>
              <a:t> : </a:t>
            </a:r>
            <a:r>
              <a:rPr lang="en-US" altLang="ko-KR" dirty="0">
                <a:hlinkClick r:id="rId2"/>
              </a:rPr>
              <a:t>https://www.kunsan.ac.kr/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📌바로가기</a:t>
            </a:r>
            <a:r>
              <a:rPr lang="en-US" altLang="ko-KR" dirty="0"/>
              <a:t> : </a:t>
            </a:r>
            <a:r>
              <a:rPr lang="ko-KR" altLang="en-US" dirty="0"/>
              <a:t>① </a:t>
            </a:r>
            <a:r>
              <a:rPr lang="en-US" altLang="ko-KR" dirty="0"/>
              <a:t>KSNU</a:t>
            </a:r>
            <a:r>
              <a:rPr lang="ko-KR" altLang="en-US" dirty="0"/>
              <a:t>광장 </a:t>
            </a:r>
            <a:r>
              <a:rPr lang="en-US" altLang="ko-KR" dirty="0"/>
              <a:t>-&gt; </a:t>
            </a:r>
            <a:r>
              <a:rPr lang="ko-KR" altLang="en-US" dirty="0"/>
              <a:t>② 학부모 </a:t>
            </a:r>
            <a:r>
              <a:rPr lang="ko-KR" altLang="en-US" dirty="0" err="1"/>
              <a:t>알리미</a:t>
            </a:r>
            <a:r>
              <a:rPr lang="ko-KR" altLang="en-US" dirty="0"/>
              <a:t> 서비스</a:t>
            </a:r>
            <a:endParaRPr lang="en-US" altLang="ko-KR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48B80CB-A0D5-623F-5668-26D770DF8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13" name="내용 개체 틀 12">
            <a:extLst>
              <a:ext uri="{FF2B5EF4-FFF2-40B4-BE49-F238E27FC236}">
                <a16:creationId xmlns:a16="http://schemas.microsoft.com/office/drawing/2014/main" id="{00A2C1C9-845B-B905-4353-A9775312F3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87691" y="942954"/>
            <a:ext cx="7179830" cy="4086420"/>
          </a:xfrm>
        </p:spPr>
      </p:pic>
      <p:sp>
        <p:nvSpPr>
          <p:cNvPr id="14" name="직사각형 13">
            <a:extLst>
              <a:ext uri="{FF2B5EF4-FFF2-40B4-BE49-F238E27FC236}">
                <a16:creationId xmlns:a16="http://schemas.microsoft.com/office/drawing/2014/main" id="{9D249F3F-E9C9-CDC3-9DA7-FFCFA00DF04A}"/>
              </a:ext>
            </a:extLst>
          </p:cNvPr>
          <p:cNvSpPr/>
          <p:nvPr/>
        </p:nvSpPr>
        <p:spPr>
          <a:xfrm>
            <a:off x="6239795" y="1361560"/>
            <a:ext cx="940222" cy="27303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ko-KR" altLang="en-US" sz="1463" dirty="0">
                <a:solidFill>
                  <a:srgbClr val="FF0000"/>
                </a:solidFill>
              </a:rPr>
              <a:t>①</a:t>
            </a: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693E97E-EF2C-33B2-FFDE-C3764808FC13}"/>
              </a:ext>
            </a:extLst>
          </p:cNvPr>
          <p:cNvSpPr/>
          <p:nvPr/>
        </p:nvSpPr>
        <p:spPr>
          <a:xfrm>
            <a:off x="7005585" y="2805607"/>
            <a:ext cx="1034244" cy="2482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ko-KR" altLang="en-US" sz="1463" dirty="0">
                <a:solidFill>
                  <a:srgbClr val="FF0000"/>
                </a:solidFill>
              </a:rPr>
              <a:t>②</a:t>
            </a:r>
          </a:p>
        </p:txBody>
      </p:sp>
    </p:spTree>
    <p:extLst>
      <p:ext uri="{BB962C8B-B14F-4D97-AF65-F5344CB8AC3E}">
        <p14:creationId xmlns:p14="http://schemas.microsoft.com/office/powerpoint/2010/main" val="41592525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내용 개체 틀 9">
            <a:extLst>
              <a:ext uri="{FF2B5EF4-FFF2-40B4-BE49-F238E27FC236}">
                <a16:creationId xmlns:a16="http://schemas.microsoft.com/office/drawing/2014/main" id="{B62A5E58-DE38-00FE-EDD9-49111D06C6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8700" y="1592664"/>
            <a:ext cx="7897813" cy="3858410"/>
          </a:xfr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BA52B0F3-7B8B-3DC3-66B3-E3554AFB7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로그인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E61457EF-20AF-14E1-A6F2-588B31508AA1}"/>
              </a:ext>
            </a:extLst>
          </p:cNvPr>
          <p:cNvSpPr txBox="1">
            <a:spLocks/>
          </p:cNvSpPr>
          <p:nvPr/>
        </p:nvSpPr>
        <p:spPr>
          <a:xfrm>
            <a:off x="1087438" y="5429380"/>
            <a:ext cx="8543925" cy="773031"/>
          </a:xfrm>
          <a:prstGeom prst="rect">
            <a:avLst/>
          </a:prstGeom>
        </p:spPr>
        <p:txBody>
          <a:bodyPr vert="horz" lIns="74295" tIns="37148" rIns="74295" bIns="37148" rtlCol="0" anchor="t">
            <a:normAutofit/>
          </a:bodyPr>
          <a:lstStyle>
            <a:defPPr>
              <a:defRPr lang="ko-KR"/>
            </a:defPPr>
            <a:lvl1pPr marL="180975" indent="-180975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1625"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defRPr>
            </a:lvl1pPr>
          </a:lstStyle>
          <a:p>
            <a:pPr marL="0" indent="0">
              <a:buNone/>
            </a:pPr>
            <a:r>
              <a:rPr lang="ko-KR" altLang="en-US" dirty="0"/>
              <a:t>📌바로가기</a:t>
            </a:r>
            <a:r>
              <a:rPr lang="en-US" altLang="ko-KR" dirty="0"/>
              <a:t> : </a:t>
            </a:r>
            <a:r>
              <a:rPr lang="en-US" altLang="ko-KR" dirty="0">
                <a:hlinkClick r:id="rId3"/>
              </a:rPr>
              <a:t>https://tkis.kunsan.ac.kr/generate/KSNU/parent.html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📌부모님 이메일 입력 및 학생 동의완료 후 로그인이 가능합니다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ko-KR" altLang="en-US" dirty="0"/>
              <a:t>📌학생 미동의시에는 로그인이 불가합니다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648B80CB-A0D5-623F-5668-26D770DF8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5995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내용 개체 틀 7">
            <a:extLst>
              <a:ext uri="{FF2B5EF4-FFF2-40B4-BE49-F238E27FC236}">
                <a16:creationId xmlns:a16="http://schemas.microsoft.com/office/drawing/2014/main" id="{92D2F4A2-28C4-17B4-693F-39487FB522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8700" y="1373014"/>
            <a:ext cx="7897813" cy="3891318"/>
          </a:xfr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075FD20F-6223-3D4B-D1E5-209813CDA6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>
                <a:latin typeface="HY헤드라인M" panose="02030600000101010101" pitchFamily="18" charset="-127"/>
                <a:ea typeface="HY헤드라인M" panose="02030600000101010101" pitchFamily="18" charset="-127"/>
              </a:rPr>
              <a:t>메인화면</a:t>
            </a:r>
            <a:endParaRPr lang="ko-KR" altLang="en-US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153CC5D6-0A12-A337-7B6A-DB49C6F26221}"/>
              </a:ext>
            </a:extLst>
          </p:cNvPr>
          <p:cNvSpPr txBox="1">
            <a:spLocks/>
          </p:cNvSpPr>
          <p:nvPr/>
        </p:nvSpPr>
        <p:spPr>
          <a:xfrm>
            <a:off x="1091337" y="5428957"/>
            <a:ext cx="7767205" cy="527990"/>
          </a:xfrm>
          <a:prstGeom prst="rect">
            <a:avLst/>
          </a:prstGeom>
        </p:spPr>
        <p:txBody>
          <a:bodyPr vert="horz" lIns="74295" tIns="37148" rIns="74295" bIns="37148" rtlCol="0" anchor="t">
            <a:normAutofit/>
          </a:bodyPr>
          <a:lstStyle>
            <a:defPPr>
              <a:defRPr lang="ko-KR"/>
            </a:defPPr>
            <a:lvl1pPr marL="180975" indent="-180975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  <a:defRPr sz="1625">
                <a:latin typeface="KoPubWorld돋움체 Light" panose="00000300000000000000" pitchFamily="2" charset="-127"/>
                <a:ea typeface="KoPubWorld돋움체 Light" panose="00000300000000000000" pitchFamily="2" charset="-127"/>
                <a:cs typeface="KoPubWorld돋움체 Light" panose="00000300000000000000" pitchFamily="2" charset="-127"/>
              </a:defRPr>
            </a:lvl1pPr>
          </a:lstStyle>
          <a:p>
            <a:pPr marL="0" indent="0">
              <a:buNone/>
            </a:pPr>
            <a:r>
              <a:rPr lang="ko-KR" altLang="en-US" dirty="0"/>
              <a:t>📌상단 </a:t>
            </a:r>
            <a:r>
              <a:rPr lang="en-US" altLang="ko-KR" dirty="0"/>
              <a:t>: </a:t>
            </a:r>
            <a:r>
              <a:rPr lang="ko-KR" altLang="en-US" dirty="0" err="1"/>
              <a:t>자녀목록입니다</a:t>
            </a:r>
            <a:r>
              <a:rPr lang="en-US" altLang="ko-KR" dirty="0"/>
              <a:t>.(</a:t>
            </a:r>
            <a:r>
              <a:rPr lang="ko-KR" altLang="en-US" dirty="0"/>
              <a:t>미동의한 학생은 </a:t>
            </a:r>
            <a:r>
              <a:rPr lang="en-US" altLang="ko-KR" dirty="0"/>
              <a:t>‘X’ </a:t>
            </a:r>
            <a:r>
              <a:rPr lang="ko-KR" altLang="en-US" dirty="0"/>
              <a:t>표시되며</a:t>
            </a:r>
            <a:r>
              <a:rPr lang="en-US" altLang="ko-KR" dirty="0"/>
              <a:t>, </a:t>
            </a:r>
            <a:r>
              <a:rPr lang="ko-KR" altLang="en-US" dirty="0"/>
              <a:t>조회할 수 없습니다</a:t>
            </a:r>
            <a:r>
              <a:rPr lang="en-US" altLang="ko-KR" dirty="0"/>
              <a:t>.)</a:t>
            </a:r>
          </a:p>
          <a:p>
            <a:pPr marL="0" indent="0">
              <a:buNone/>
            </a:pPr>
            <a:r>
              <a:rPr lang="ko-KR" altLang="en-US" dirty="0"/>
              <a:t>📌왼쪽메뉴 </a:t>
            </a:r>
            <a:r>
              <a:rPr lang="en-US" altLang="ko-KR" dirty="0"/>
              <a:t>: </a:t>
            </a:r>
            <a:r>
              <a:rPr lang="ko-KR" altLang="en-US" dirty="0" err="1"/>
              <a:t>알리미</a:t>
            </a:r>
            <a:r>
              <a:rPr lang="ko-KR" altLang="en-US" dirty="0"/>
              <a:t> 서비스</a:t>
            </a:r>
            <a:r>
              <a:rPr lang="en-US" altLang="ko-KR" dirty="0"/>
              <a:t>(</a:t>
            </a:r>
            <a:r>
              <a:rPr lang="ko-KR" altLang="en-US" dirty="0" err="1"/>
              <a:t>성적등을</a:t>
            </a:r>
            <a:r>
              <a:rPr lang="ko-KR" altLang="en-US" dirty="0"/>
              <a:t> 확인할 수 있습니다</a:t>
            </a:r>
            <a:r>
              <a:rPr lang="en-US" altLang="ko-KR" dirty="0"/>
              <a:t>. </a:t>
            </a:r>
            <a:r>
              <a:rPr lang="ko-KR" altLang="en-US" dirty="0"/>
              <a:t>서비스는 변경될 수 있습니다</a:t>
            </a:r>
            <a:r>
              <a:rPr lang="en-US" altLang="ko-KR" dirty="0"/>
              <a:t>.)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7C95713-7075-C190-A47E-652BB6C37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DA886-15F9-432E-B6B9-CDA0E4BBD1D2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10" name="직사각형 9">
            <a:extLst>
              <a:ext uri="{FF2B5EF4-FFF2-40B4-BE49-F238E27FC236}">
                <a16:creationId xmlns:a16="http://schemas.microsoft.com/office/drawing/2014/main" id="{FAA476E2-97BC-96E2-0FF9-85AA8012B69D}"/>
              </a:ext>
            </a:extLst>
          </p:cNvPr>
          <p:cNvSpPr/>
          <p:nvPr/>
        </p:nvSpPr>
        <p:spPr>
          <a:xfrm>
            <a:off x="2410689" y="1352324"/>
            <a:ext cx="3648364" cy="4395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r"/>
            <a:r>
              <a:rPr lang="en-US" altLang="ko-KR" sz="1463" dirty="0">
                <a:solidFill>
                  <a:srgbClr val="FF0000"/>
                </a:solidFill>
              </a:rPr>
              <a:t>(</a:t>
            </a:r>
            <a:r>
              <a:rPr lang="ko-KR" altLang="en-US" sz="1463" dirty="0">
                <a:solidFill>
                  <a:srgbClr val="FF0000"/>
                </a:solidFill>
              </a:rPr>
              <a:t>상단</a:t>
            </a:r>
            <a:r>
              <a:rPr lang="en-US" altLang="ko-KR" sz="1463" dirty="0">
                <a:solidFill>
                  <a:srgbClr val="FF0000"/>
                </a:solidFill>
              </a:rPr>
              <a:t>)</a:t>
            </a:r>
            <a:endParaRPr lang="ko-KR" altLang="en-US" sz="1463" dirty="0">
              <a:solidFill>
                <a:srgbClr val="FF0000"/>
              </a:solidFill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F237377-0211-B76C-6852-1643F528CE0D}"/>
              </a:ext>
            </a:extLst>
          </p:cNvPr>
          <p:cNvSpPr/>
          <p:nvPr/>
        </p:nvSpPr>
        <p:spPr>
          <a:xfrm>
            <a:off x="990138" y="1353045"/>
            <a:ext cx="1381761" cy="39440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ko-KR" sz="1463" dirty="0">
                <a:solidFill>
                  <a:srgbClr val="FF0000"/>
                </a:solidFill>
              </a:rPr>
              <a:t>(</a:t>
            </a:r>
            <a:r>
              <a:rPr lang="ko-KR" altLang="en-US" sz="1463" dirty="0">
                <a:solidFill>
                  <a:srgbClr val="FF0000"/>
                </a:solidFill>
              </a:rPr>
              <a:t>왼쪽</a:t>
            </a:r>
            <a:endParaRPr lang="en-US" altLang="ko-KR" sz="1463" dirty="0">
              <a:solidFill>
                <a:srgbClr val="FF0000"/>
              </a:solidFill>
            </a:endParaRPr>
          </a:p>
          <a:p>
            <a:pPr algn="ctr"/>
            <a:r>
              <a:rPr lang="ko-KR" altLang="en-US" sz="1463" dirty="0">
                <a:solidFill>
                  <a:srgbClr val="FF0000"/>
                </a:solidFill>
              </a:rPr>
              <a:t>메뉴</a:t>
            </a:r>
            <a:r>
              <a:rPr lang="en-US" altLang="ko-KR" sz="1463" dirty="0">
                <a:solidFill>
                  <a:srgbClr val="FF0000"/>
                </a:solidFill>
              </a:rPr>
              <a:t>)</a:t>
            </a:r>
            <a:endParaRPr lang="ko-KR" altLang="en-US" sz="1463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169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2735</TotalTime>
  <Words>200</Words>
  <Application>Microsoft Office PowerPoint</Application>
  <PresentationFormat>A4 용지(210x297mm)</PresentationFormat>
  <Paragraphs>52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6" baseType="lpstr">
      <vt:lpstr>KoPubWorld돋움체 Bold</vt:lpstr>
      <vt:lpstr>KoPubWorld돋움체 Light</vt:lpstr>
      <vt:lpstr>HY헤드라인M</vt:lpstr>
      <vt:lpstr>Arial</vt:lpstr>
      <vt:lpstr>맑은 고딕</vt:lpstr>
      <vt:lpstr>Office 테마</vt:lpstr>
      <vt:lpstr>PowerPoint 프레젠테이션</vt:lpstr>
      <vt:lpstr>PowerPoint 프레젠테이션</vt:lpstr>
      <vt:lpstr>PowerPoint 프레젠테이션</vt:lpstr>
      <vt:lpstr>로그인</vt:lpstr>
      <vt:lpstr>학적기본정보 메뉴 열기</vt:lpstr>
      <vt:lpstr>PowerPoint 프레젠테이션</vt:lpstr>
      <vt:lpstr>학교 홈페이지</vt:lpstr>
      <vt:lpstr>로그인</vt:lpstr>
      <vt:lpstr>메인화면</vt:lpstr>
      <vt:lpstr>성적조회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wind soft</dc:creator>
  <cp:lastModifiedBy>Owner</cp:lastModifiedBy>
  <cp:revision>30</cp:revision>
  <dcterms:created xsi:type="dcterms:W3CDTF">2024-06-10T06:41:28Z</dcterms:created>
  <dcterms:modified xsi:type="dcterms:W3CDTF">2026-06-23T08:24:13Z</dcterms:modified>
</cp:coreProperties>
</file>